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56" r:id="rId2"/>
    <p:sldId id="257" r:id="rId3"/>
    <p:sldId id="278" r:id="rId4"/>
    <p:sldId id="258" r:id="rId5"/>
    <p:sldId id="259" r:id="rId6"/>
    <p:sldId id="284" r:id="rId7"/>
    <p:sldId id="283" r:id="rId8"/>
    <p:sldId id="286" r:id="rId9"/>
    <p:sldId id="288" r:id="rId10"/>
    <p:sldId id="290" r:id="rId11"/>
    <p:sldId id="292" r:id="rId12"/>
    <p:sldId id="294" r:id="rId13"/>
    <p:sldId id="272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29" autoAdjust="0"/>
    <p:restoredTop sz="76447" autoAdjust="0"/>
  </p:normalViewPr>
  <p:slideViewPr>
    <p:cSldViewPr snapToGrid="0">
      <p:cViewPr>
        <p:scale>
          <a:sx n="66" d="100"/>
          <a:sy n="66" d="100"/>
        </p:scale>
        <p:origin x="1325" y="413"/>
      </p:cViewPr>
      <p:guideLst/>
    </p:cSldViewPr>
  </p:slideViewPr>
  <p:outlineViewPr>
    <p:cViewPr>
      <p:scale>
        <a:sx n="33" d="100"/>
        <a:sy n="33" d="100"/>
      </p:scale>
      <p:origin x="0" y="-23508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>
            <a:extLst>
              <a:ext uri="{FF2B5EF4-FFF2-40B4-BE49-F238E27FC236}">
                <a16:creationId xmlns:a16="http://schemas.microsoft.com/office/drawing/2014/main" id="{929CCF27-D661-E32B-C9CD-23C87859F40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C1196E69-DDB5-9D4C-A093-A2F4ADFA3C2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75BCBE-EE88-4945-86C4-8B4103AA1019}" type="datetimeFigureOut">
              <a:rPr lang="it-IT" smtClean="0"/>
              <a:t>03/06/2024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DDD2E03E-CD7D-18DF-D81C-813F7FC6B9E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50438E01-2320-F824-5644-01B2D394AF2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98E2CB-2ADC-4C6E-89FD-4B7D29BB040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8402172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F77658-B12B-4D3D-968F-E06B9B71A50C}" type="datetimeFigureOut">
              <a:rPr lang="it-IT" smtClean="0"/>
              <a:t>03/06/2024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74691E-D62A-4BB9-8E03-54695AA408B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1138938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1B998839-C9C0-4D94-A106-849ABF223009}" type="datetime1">
              <a:rPr lang="en-US" smtClean="0"/>
              <a:t>6/3/2024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54D3A-F62D-4CE9-849D-D104F71E820E}" type="datetime1">
              <a:rPr lang="en-US" smtClean="0"/>
              <a:t>6/3/2024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248C5606-90FF-4157-A7E9-4F7A123E37A7}" type="datetime1">
              <a:rPr lang="en-US" smtClean="0"/>
              <a:t>6/3/2024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043A3-062D-422A-9996-3CD695F832B0}" type="datetime1">
              <a:rPr lang="en-US" smtClean="0"/>
              <a:t>6/3/2024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85BDD-208B-4BF9-B97E-1BF0EF50ACDD}" type="datetime1">
              <a:rPr lang="en-US" smtClean="0"/>
              <a:t>6/3/2024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3F69D-17C1-4CFF-B0EF-3A1A9F662F20}" type="datetime1">
              <a:rPr lang="en-US" smtClean="0"/>
              <a:t>6/3/2024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8D573-9508-4A5C-983A-DFB855D9E612}" type="datetime1">
              <a:rPr lang="en-US" smtClean="0"/>
              <a:t>6/3/2024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DB8C4-9D3D-44C9-8192-6FC8C2290B9E}" type="datetime1">
              <a:rPr lang="en-US" smtClean="0"/>
              <a:t>6/3/2024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806FC-E76C-472B-B378-E7FDA982419D}" type="datetime1">
              <a:rPr lang="en-US" smtClean="0"/>
              <a:t>6/3/2024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magine panoramica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988E88-E98E-4CFC-9E3D-E4632A2A0C54}" type="datetime1">
              <a:rPr lang="en-US" smtClean="0"/>
              <a:t>6/3/2024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018CEA87-1DA0-45AF-ACE6-17F4673A6F16}" type="datetime1">
              <a:rPr lang="en-US" smtClean="0"/>
              <a:t>6/3/2024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7F873844-E12F-49CA-952A-54369CD6E1B6}" type="datetime1">
              <a:rPr lang="en-US" smtClean="0"/>
              <a:t>6/3/2024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301742A6-47FD-411E-BAA8-DDAD879BAEFA}" type="datetime1">
              <a:rPr lang="en-US" smtClean="0"/>
              <a:t>6/3/2024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3A988-3300-48A8-ACD7-AE8D4632D5FB}" type="datetime1">
              <a:rPr lang="en-US" smtClean="0"/>
              <a:t>6/3/2024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nne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4D59B-5FC4-42B2-8494-CC5AB98B0E73}" type="datetime1">
              <a:rPr lang="en-US" smtClean="0"/>
              <a:t>6/3/2024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2E103-3145-4515-98FC-7B196306A9C7}" type="datetime1">
              <a:rPr lang="en-US" smtClean="0"/>
              <a:t>6/3/2024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80B12F2F-11A5-4138-88CF-9ACD90A34026}" type="datetime1">
              <a:rPr lang="en-US" smtClean="0"/>
              <a:t>6/3/2024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F4A241-CCCE-4320-8F4C-74209A2F80EC}" type="datetime1">
              <a:rPr lang="en-US" smtClean="0"/>
              <a:t>6/3/2024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hdr="0" ftr="0" dt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mailto:alberto.pullini@legalebo.com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77E9360-9D7A-8AAF-A5E2-23A1F37B273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anchor="ctr">
            <a:normAutofit/>
          </a:bodyPr>
          <a:lstStyle/>
          <a:p>
            <a:pPr algn="ctr"/>
            <a:r>
              <a:rPr lang="it-IT" sz="2800" b="1" i="0" u="none" strike="noStrike" baseline="0" dirty="0">
                <a:solidFill>
                  <a:srgbClr val="FFFFFF"/>
                </a:solidFill>
                <a:latin typeface="Telegraf"/>
              </a:rPr>
              <a:t>PROCEDURE DI GARA- L’IMPATTO DELLA REGOLAZIONE ART Determinazione dei Lotti di Gara e Relazioni di Affidamento </a:t>
            </a:r>
            <a:endParaRPr lang="it-IT" sz="2800" b="1" cap="none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F76C78D6-4D69-C87F-C5B6-E755FF3915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3311091"/>
            <a:ext cx="9772650" cy="2851584"/>
          </a:xfrm>
        </p:spPr>
        <p:txBody>
          <a:bodyPr>
            <a:normAutofit lnSpcReduction="10000"/>
          </a:bodyPr>
          <a:lstStyle/>
          <a:p>
            <a:pPr algn="ctr"/>
            <a:endParaRPr lang="it-IT" sz="1800" b="1" cap="small" dirty="0"/>
          </a:p>
          <a:p>
            <a:pPr algn="ctr"/>
            <a:r>
              <a:rPr lang="it-IT" sz="1800" b="1" cap="small" dirty="0"/>
              <a:t>IL RILIEVO ASSUNTO DALLA RELAZIONE DI AFFIDAMENTO NEL CONTESTO DELLE PROCEDURE DI AGGIUDICAZIONE DEL SERVIZIO ALLA LUCE DEL QUADRO REGOLATORIO</a:t>
            </a:r>
          </a:p>
          <a:p>
            <a:pPr algn="ctr"/>
            <a:endParaRPr lang="it-IT" b="1" cap="small" dirty="0"/>
          </a:p>
          <a:p>
            <a:pPr algn="ctr"/>
            <a:endParaRPr lang="it-IT" b="1" cap="small" dirty="0"/>
          </a:p>
          <a:p>
            <a:pPr algn="ctr"/>
            <a:endParaRPr lang="it-IT" b="1" cap="small" dirty="0"/>
          </a:p>
          <a:p>
            <a:pPr algn="r"/>
            <a:r>
              <a:rPr lang="it-IT" b="1" cap="small" dirty="0"/>
              <a:t>BOLOGNA, 4 GIUGNO 2023</a:t>
            </a:r>
          </a:p>
          <a:p>
            <a:pPr algn="r"/>
            <a:r>
              <a:rPr lang="it-IT" b="1" cap="small" dirty="0"/>
              <a:t>AVV. ALBERTO PULLINI</a:t>
            </a:r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01CDAA4D-ACA7-15DB-69AE-E2A3F220E6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67825" y="512762"/>
            <a:ext cx="2743200" cy="365125"/>
          </a:xfrm>
        </p:spPr>
        <p:txBody>
          <a:bodyPr/>
          <a:lstStyle/>
          <a:p>
            <a:fld id="{6D22F896-40B5-4ADD-8801-0D06FADFA095}" type="slidenum">
              <a:rPr lang="en-US" sz="1800" b="1" smtClean="0"/>
              <a:t>1</a:t>
            </a:fld>
            <a:endParaRPr lang="en-US" sz="1800" b="1" dirty="0"/>
          </a:p>
        </p:txBody>
      </p:sp>
    </p:spTree>
    <p:extLst>
      <p:ext uri="{BB962C8B-B14F-4D97-AF65-F5344CB8AC3E}">
        <p14:creationId xmlns:p14="http://schemas.microsoft.com/office/powerpoint/2010/main" val="31716595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1579692-78E1-09E7-EFCB-85EF158E6C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752475"/>
            <a:ext cx="10820400" cy="1057074"/>
          </a:xfrm>
        </p:spPr>
        <p:txBody>
          <a:bodyPr/>
          <a:lstStyle/>
          <a:p>
            <a:pPr algn="ctr"/>
            <a:r>
              <a:rPr lang="it-IT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FINALITà</a:t>
            </a:r>
            <a:endParaRPr lang="it-IT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1E755D2-A1A8-5892-D7B4-D7B196C32B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799" y="1722922"/>
            <a:ext cx="11039475" cy="48588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it-IT" sz="2000" b="1" i="1" dirty="0"/>
          </a:p>
          <a:p>
            <a:pPr marL="0" indent="0" algn="just">
              <a:buNone/>
            </a:pPr>
            <a:r>
              <a:rPr lang="it-IT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Non è uno strumento finalizzato alla verifica di legittimità delle scelte operate dall’Amministrazione sul piano del rispetto della vigente normativa che disciplina il trasporto pubblico locale, ma serve a consentire all’Autorità di svolgere i propri compiti di vigilanza allo scopo di garantire condizioni eque e non discriminatorie di partecipazione delle imprese alle procedure di affidamento</a:t>
            </a:r>
          </a:p>
          <a:p>
            <a:pPr marL="0" indent="0" algn="just">
              <a:buNone/>
            </a:pPr>
            <a:endParaRPr lang="it-IT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it-IT" sz="3600" b="1" i="1" dirty="0"/>
              <a:t>↓</a:t>
            </a:r>
          </a:p>
          <a:p>
            <a:pPr marL="0" indent="0" algn="r">
              <a:buNone/>
            </a:pPr>
            <a:r>
              <a:rPr lang="it-IT" sz="2000" b="1" i="1" dirty="0"/>
              <a:t>E’ uno </a:t>
            </a:r>
            <a:r>
              <a:rPr lang="it-IT" sz="1800" b="1" i="1" dirty="0"/>
              <a:t>strumento di vigilanza preventivo, </a:t>
            </a:r>
          </a:p>
          <a:p>
            <a:pPr marL="0" indent="0" algn="r">
              <a:buNone/>
            </a:pPr>
            <a:r>
              <a:rPr lang="it-IT" sz="1800" b="1" i="1" dirty="0"/>
              <a:t>volto ad assicurare la coerenza delle scelte</a:t>
            </a:r>
          </a:p>
          <a:p>
            <a:pPr marL="0" indent="0" algn="r">
              <a:buNone/>
            </a:pPr>
            <a:r>
              <a:rPr lang="it-IT" sz="1800" b="1" i="1" dirty="0"/>
              <a:t> effettuate con gli obiettivi di sviluppo del mercato e </a:t>
            </a:r>
          </a:p>
          <a:p>
            <a:pPr marL="0" indent="0" algn="r">
              <a:buNone/>
            </a:pPr>
            <a:r>
              <a:rPr lang="it-IT" sz="1800" b="1" i="1" dirty="0"/>
              <a:t>di incremento dell’efficienza e dell’efficacia del servizio </a:t>
            </a:r>
          </a:p>
          <a:p>
            <a:pPr marL="0" indent="0">
              <a:buNone/>
            </a:pPr>
            <a:endParaRPr lang="it-IT" b="1" dirty="0"/>
          </a:p>
        </p:txBody>
      </p:sp>
      <p:sp>
        <p:nvSpPr>
          <p:cNvPr id="8" name="Segnaposto numero diapositiva 7">
            <a:extLst>
              <a:ext uri="{FF2B5EF4-FFF2-40B4-BE49-F238E27FC236}">
                <a16:creationId xmlns:a16="http://schemas.microsoft.com/office/drawing/2014/main" id="{7CD6B304-388B-ABE7-E2BD-77E33DEEE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1600" b="1" smtClean="0"/>
              <a:t>2</a:t>
            </a:fld>
            <a:endParaRPr lang="en-US" sz="1600" b="1" dirty="0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B914B96B-8783-242B-4232-BAA40A3AE3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1019" y="3687176"/>
            <a:ext cx="2143125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1397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1579692-78E1-09E7-EFCB-85EF158E6C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752475"/>
            <a:ext cx="10820400" cy="1057074"/>
          </a:xfrm>
        </p:spPr>
        <p:txBody>
          <a:bodyPr/>
          <a:lstStyle/>
          <a:p>
            <a:pPr algn="ctr"/>
            <a:r>
              <a:rPr lang="it-IT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FINALITà</a:t>
            </a:r>
            <a:endParaRPr lang="it-IT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1E755D2-A1A8-5892-D7B4-D7B196C32B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799" y="1722922"/>
            <a:ext cx="11039475" cy="48588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it-IT" sz="2000" b="1" i="1" dirty="0"/>
          </a:p>
          <a:p>
            <a:pPr marL="0" indent="0">
              <a:buNone/>
            </a:pPr>
            <a:r>
              <a:rPr lang="it-IT" b="1" dirty="0"/>
              <a:t>La finalità della </a:t>
            </a:r>
            <a:r>
              <a:rPr lang="it-IT" b="1" dirty="0" err="1"/>
              <a:t>RdA</a:t>
            </a:r>
            <a:r>
              <a:rPr lang="it-IT" b="1" dirty="0"/>
              <a:t> viene ulteriormente chiarita all’esito dell’adozione della Delibera n. 64/2024 di aggiornamento e modifica della Delibera n. 154/2019.</a:t>
            </a:r>
          </a:p>
          <a:p>
            <a:pPr marL="0" indent="0" algn="r">
              <a:buNone/>
            </a:pPr>
            <a:r>
              <a:rPr lang="it-IT" sz="1800" dirty="0"/>
              <a:t>Per la Misura 2 della precedente Delibera n. 154/2019 </a:t>
            </a:r>
          </a:p>
          <a:p>
            <a:pPr marL="0" indent="0" algn="r">
              <a:buNone/>
            </a:pPr>
            <a:r>
              <a:rPr lang="it-IT" sz="1800" dirty="0"/>
              <a:t>la </a:t>
            </a:r>
            <a:r>
              <a:rPr lang="it-IT" sz="1800" dirty="0" err="1"/>
              <a:t>RdA</a:t>
            </a:r>
            <a:r>
              <a:rPr lang="it-IT" sz="1800" dirty="0"/>
              <a:t> era «ai fini di vigilanza, </a:t>
            </a:r>
          </a:p>
          <a:p>
            <a:pPr marL="0" indent="0" algn="r">
              <a:buNone/>
            </a:pPr>
            <a:r>
              <a:rPr lang="it-IT" sz="1800" dirty="0"/>
              <a:t>volta a garantire adeguate condizioni di trasparenza </a:t>
            </a:r>
          </a:p>
          <a:p>
            <a:pPr marL="0" indent="0" algn="r">
              <a:buNone/>
            </a:pPr>
            <a:r>
              <a:rPr lang="it-IT" sz="1800" dirty="0"/>
              <a:t>e la valutazione della legittimità delle scelte effettuate»</a:t>
            </a:r>
          </a:p>
          <a:p>
            <a:pPr marL="0" indent="0" algn="ctr">
              <a:buNone/>
            </a:pPr>
            <a:r>
              <a:rPr lang="it-IT" sz="3200" b="1" dirty="0"/>
              <a:t>≠</a:t>
            </a:r>
          </a:p>
          <a:p>
            <a:pPr marL="0" indent="0" algn="r">
              <a:buNone/>
            </a:pPr>
            <a:r>
              <a:rPr lang="it-IT" sz="1800" b="1" dirty="0"/>
              <a:t>Nuova Misura 2 </a:t>
            </a:r>
          </a:p>
          <a:p>
            <a:pPr marL="0" indent="0" algn="r">
              <a:buNone/>
            </a:pPr>
            <a:r>
              <a:rPr lang="it-IT" sz="1800" b="1" dirty="0"/>
              <a:t>«</a:t>
            </a:r>
            <a:r>
              <a:rPr lang="it-IT" sz="1800" dirty="0"/>
              <a:t>ai fini di vigilanza, volta a garantire adeguate</a:t>
            </a:r>
          </a:p>
          <a:p>
            <a:pPr marL="0" indent="0" algn="r">
              <a:buNone/>
            </a:pPr>
            <a:r>
              <a:rPr lang="it-IT" sz="1800" dirty="0"/>
              <a:t> condizioni di trasparenza e la valutazione della </a:t>
            </a:r>
          </a:p>
          <a:p>
            <a:pPr marL="0" indent="0" algn="r">
              <a:buNone/>
            </a:pPr>
            <a:r>
              <a:rPr lang="it-IT" sz="1800" dirty="0"/>
              <a:t>conformità alle misure regolatorie delle scelte effettuate»</a:t>
            </a:r>
            <a:endParaRPr lang="it-IT" sz="1800" b="1" dirty="0"/>
          </a:p>
        </p:txBody>
      </p:sp>
      <p:sp>
        <p:nvSpPr>
          <p:cNvPr id="8" name="Segnaposto numero diapositiva 7">
            <a:extLst>
              <a:ext uri="{FF2B5EF4-FFF2-40B4-BE49-F238E27FC236}">
                <a16:creationId xmlns:a16="http://schemas.microsoft.com/office/drawing/2014/main" id="{7CD6B304-388B-ABE7-E2BD-77E33DEEE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1600" b="1" smtClean="0"/>
              <a:t>3</a:t>
            </a:fld>
            <a:endParaRPr lang="en-US" sz="1600" b="1" dirty="0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B914B96B-8783-242B-4232-BAA40A3AE3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1019" y="3687176"/>
            <a:ext cx="2143125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85661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92A7126-4C59-DB86-3C44-55C657F5C2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414092"/>
            <a:ext cx="4114800" cy="1100384"/>
          </a:xfrm>
        </p:spPr>
        <p:txBody>
          <a:bodyPr anchor="ctr">
            <a:normAutofit/>
          </a:bodyPr>
          <a:lstStyle/>
          <a:p>
            <a:pPr algn="ctr"/>
            <a:r>
              <a:rPr lang="it-IT" sz="2400" b="1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Contenuti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9BBAD309-3CD1-E6F6-C80D-A08CB970B4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1638" y="1222408"/>
            <a:ext cx="4114800" cy="5370897"/>
          </a:xfrm>
        </p:spPr>
        <p:txBody>
          <a:bodyPr>
            <a:normAutofit lnSpcReduction="10000"/>
          </a:bodyPr>
          <a:lstStyle/>
          <a:p>
            <a:r>
              <a:rPr lang="it-IT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Delibera ART n. 154/2019 (elementi di cui alla lettera z) delle «definizioni»), </a:t>
            </a:r>
          </a:p>
          <a:p>
            <a:r>
              <a:rPr lang="it-IT" sz="2000" dirty="0"/>
              <a:t>«gli esiti della procedura di consultazione (con riferimento in particolare alla disciplina dei beni strumentali essenziali/indispensabili, agli aspetti qualitativi del servizio da affidare, al trasferimento del personale e al Piano di accesso al dato), i criteri adottati per definire il PEF simulato, le motivazioni poste a sostegno dell’introduzione di ogni requisito di partecipazione aggiuntivo (in caso di gara), nonché eventuali altri aspetti della procedura di affidamento ritenuti opportuni»</a:t>
            </a:r>
            <a:endParaRPr lang="it-IT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AutoShape 2">
            <a:extLst>
              <a:ext uri="{FF2B5EF4-FFF2-40B4-BE49-F238E27FC236}">
                <a16:creationId xmlns:a16="http://schemas.microsoft.com/office/drawing/2014/main" id="{DD3C9EE3-1452-FDE3-169E-A05299BB1ED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800100" cy="80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0" name="Segnaposto numero diapositiva 9">
            <a:extLst>
              <a:ext uri="{FF2B5EF4-FFF2-40B4-BE49-F238E27FC236}">
                <a16:creationId xmlns:a16="http://schemas.microsoft.com/office/drawing/2014/main" id="{21D09F98-282A-5F5C-72A8-EFADDE420F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1600" b="1" smtClean="0"/>
              <a:t>4</a:t>
            </a:fld>
            <a:endParaRPr lang="en-US" sz="1600" b="1" dirty="0"/>
          </a:p>
        </p:txBody>
      </p:sp>
      <p:sp>
        <p:nvSpPr>
          <p:cNvPr id="5" name="Segnaposto contenuto 4">
            <a:extLst>
              <a:ext uri="{FF2B5EF4-FFF2-40B4-BE49-F238E27FC236}">
                <a16:creationId xmlns:a16="http://schemas.microsoft.com/office/drawing/2014/main" id="{35984850-2495-9C55-53E9-1D1C8C6023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05116" y="746124"/>
            <a:ext cx="6510618" cy="5471795"/>
          </a:xfrm>
        </p:spPr>
        <p:txBody>
          <a:bodyPr/>
          <a:lstStyle/>
          <a:p>
            <a:pPr marL="0" indent="0" algn="ctr">
              <a:buNone/>
            </a:pPr>
            <a:r>
              <a:rPr lang="it-IT" sz="2400" b="1" dirty="0"/>
              <a:t>≠</a:t>
            </a:r>
          </a:p>
          <a:p>
            <a:pPr marL="0" indent="0" algn="ctr">
              <a:buNone/>
            </a:pPr>
            <a:r>
              <a:rPr lang="it-IT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Delibera ART n. 64/2024</a:t>
            </a:r>
          </a:p>
          <a:p>
            <a:pPr marL="0" indent="0">
              <a:buNone/>
            </a:pPr>
            <a:r>
              <a:rPr lang="it-IT" dirty="0"/>
              <a:t>«i principali elementi regolatori caratterizzanti la procedura di affidamento, anche in esito alla consultazione dei portatori d’interesse di cui alla Misura 4, secondo gli schemi-tipo di cui all’Annesso 8»</a:t>
            </a:r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6FD8227C-9F32-E129-A547-2B6D4D93ED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12291" y="563562"/>
            <a:ext cx="2143125" cy="1559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02684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81591D5-6D37-BB4C-260B-A9FA480807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 algn="ctr"/>
            <a:r>
              <a:rPr lang="it-IT" b="1" cap="none" dirty="0"/>
              <a:t>Verifica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73B88C5-85CD-B59A-117F-B9F3288675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t">
            <a:normAutofit/>
          </a:bodyPr>
          <a:lstStyle/>
          <a:p>
            <a:pPr marL="0" indent="0">
              <a:buNone/>
            </a:pPr>
            <a:endParaRPr lang="it-IT" dirty="0"/>
          </a:p>
          <a:p>
            <a:pPr marL="0" indent="0" algn="ctr">
              <a:buNone/>
            </a:pPr>
            <a:r>
              <a:rPr lang="it-IT" sz="3200" b="1" dirty="0"/>
              <a:t>≠</a:t>
            </a:r>
          </a:p>
          <a:p>
            <a:pPr marL="0" indent="0" algn="ctr">
              <a:buNone/>
            </a:pPr>
            <a:endParaRPr lang="it-IT" sz="2400" b="1" dirty="0"/>
          </a:p>
          <a:p>
            <a:pPr marL="0" indent="0" algn="just">
              <a:buNone/>
            </a:pPr>
            <a:r>
              <a:rPr lang="it-IT" dirty="0"/>
              <a:t>Nuova Delibera ART n. 64/2024: «L’Autorità può formulare osservazioni entro 60 giorni dal ricevimento della predetta </a:t>
            </a:r>
            <a:r>
              <a:rPr lang="it-IT" dirty="0" err="1"/>
              <a:t>RdA</a:t>
            </a:r>
            <a:r>
              <a:rPr lang="it-IT" dirty="0"/>
              <a:t>. Le osservazioni formulate sono pubblicate sul sito web istituzionale dell’Autorità, nella sezione “Pareri”»</a:t>
            </a:r>
          </a:p>
          <a:p>
            <a:pPr marL="0" indent="0" algn="ctr">
              <a:buNone/>
            </a:pPr>
            <a:r>
              <a:rPr lang="it-IT" sz="2000" b="1" cap="small" dirty="0"/>
              <a:t>Problematiche legate a: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it-IT" sz="2000" b="1" cap="small" dirty="0"/>
              <a:t> </a:t>
            </a:r>
            <a:r>
              <a:rPr lang="it-IT" sz="2000" dirty="0"/>
              <a:t>Grado di definitività del parere pubblicato (a seguito delle prime osservazioni possono esserne formulate altre)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it-IT" sz="2000" dirty="0"/>
              <a:t> Tempistiche e fase del procedimento in cui avviene la pubblicazione. </a:t>
            </a:r>
            <a:endParaRPr lang="it-IT" sz="2000" cap="small" dirty="0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D0C593BF-DF77-2D8B-2142-85AF65E84E52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algn="just"/>
            <a:endParaRPr lang="it-IT" sz="2000" b="1" dirty="0"/>
          </a:p>
          <a:p>
            <a:pPr algn="just"/>
            <a:r>
              <a:rPr lang="it-IT" sz="2400" dirty="0"/>
              <a:t>Delibera ART n. 154/2019</a:t>
            </a:r>
          </a:p>
          <a:p>
            <a:pPr algn="just"/>
            <a:endParaRPr lang="it-IT" sz="2400" dirty="0"/>
          </a:p>
          <a:p>
            <a:pPr algn="just"/>
            <a:r>
              <a:rPr lang="it-IT" sz="2400" dirty="0"/>
              <a:t>«L’Autorità può formulare osservazioni entro 45 giorni dal ricevimento della predetta </a:t>
            </a:r>
            <a:r>
              <a:rPr lang="it-IT" sz="2400" dirty="0" err="1"/>
              <a:t>RdA</a:t>
            </a:r>
            <a:r>
              <a:rPr lang="it-IT" sz="2400" dirty="0"/>
              <a:t>»</a:t>
            </a:r>
            <a:endParaRPr lang="it-IT" sz="2000" b="1" dirty="0"/>
          </a:p>
        </p:txBody>
      </p:sp>
      <p:sp>
        <p:nvSpPr>
          <p:cNvPr id="8" name="Segnaposto numero diapositiva 7">
            <a:extLst>
              <a:ext uri="{FF2B5EF4-FFF2-40B4-BE49-F238E27FC236}">
                <a16:creationId xmlns:a16="http://schemas.microsoft.com/office/drawing/2014/main" id="{3CA1A814-A976-DF01-474C-517DDA096E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86850" y="456753"/>
            <a:ext cx="2743200" cy="365125"/>
          </a:xfrm>
        </p:spPr>
        <p:txBody>
          <a:bodyPr/>
          <a:lstStyle/>
          <a:p>
            <a:fld id="{6D22F896-40B5-4ADD-8801-0D06FADFA095}" type="slidenum">
              <a:rPr lang="en-US" sz="1400" b="1" smtClean="0"/>
              <a:t>5</a:t>
            </a:fld>
            <a:endParaRPr lang="en-US" sz="1400" b="1" dirty="0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45F3C880-05CD-3617-3397-554CE66599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818" y="365759"/>
            <a:ext cx="2079127" cy="1491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37639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81591D5-6D37-BB4C-260B-A9FA480807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 algn="ctr"/>
            <a:br>
              <a:rPr lang="it-IT" b="1" cap="none" dirty="0"/>
            </a:br>
            <a:r>
              <a:rPr lang="it-IT" b="1" cap="none" dirty="0"/>
              <a:t>Verifica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73B88C5-85CD-B59A-117F-B9F3288675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t">
            <a:normAutofit/>
          </a:bodyPr>
          <a:lstStyle/>
          <a:p>
            <a:pPr marL="0" indent="0">
              <a:buNone/>
            </a:pPr>
            <a:endParaRPr lang="it-IT" dirty="0"/>
          </a:p>
          <a:p>
            <a:pPr algn="just">
              <a:buFont typeface="Wingdings" panose="05000000000000000000" pitchFamily="2" charset="2"/>
              <a:buChar char="q"/>
            </a:pPr>
            <a:r>
              <a:rPr lang="it-IT" sz="2400" b="1" dirty="0"/>
              <a:t> </a:t>
            </a:r>
            <a:r>
              <a:rPr lang="it-IT" sz="1800" b="1" dirty="0"/>
              <a:t>Normativa applicabile</a:t>
            </a:r>
          </a:p>
          <a:p>
            <a:pPr marL="0" indent="0" algn="just">
              <a:buNone/>
            </a:pPr>
            <a:r>
              <a:rPr lang="it-IT" sz="1800" dirty="0"/>
              <a:t>Un’esemplificazione efficace è quella legata al trasporto su impianti a fune.</a:t>
            </a:r>
          </a:p>
          <a:p>
            <a:pPr marL="0" indent="0" algn="just">
              <a:buNone/>
            </a:pPr>
            <a:r>
              <a:rPr lang="it-IT" sz="1800" dirty="0"/>
              <a:t>Sono presenti, nei pareri resi dall’Autorità, considerazioni in merito alla presunta non applicabilità del Regolamento n. 1370/2007 a tale tipologia di trasporto in virtù della pronuncia della Corte di Giustizia CE del 19 ottobre 2023;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it-IT" sz="1800" dirty="0"/>
              <a:t> </a:t>
            </a:r>
            <a:r>
              <a:rPr lang="it-IT" sz="1800" b="1" dirty="0"/>
              <a:t>Piano di accesso al dato</a:t>
            </a:r>
          </a:p>
          <a:p>
            <a:pPr marL="0" indent="0" algn="just">
              <a:buNone/>
            </a:pPr>
            <a:r>
              <a:rPr lang="it-IT" sz="1800" dirty="0"/>
              <a:t>Si richiede un elevato livello di dettaglio del sistema di monitoraggio utilizzato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it-IT" sz="1800" dirty="0"/>
              <a:t> </a:t>
            </a:r>
            <a:r>
              <a:rPr lang="it-IT" sz="1800" b="1" dirty="0"/>
              <a:t>Condizioni di qualità del servizio</a:t>
            </a:r>
          </a:p>
          <a:p>
            <a:pPr marL="0" indent="0" algn="just">
              <a:buNone/>
            </a:pPr>
            <a:r>
              <a:rPr lang="it-IT" sz="1800" b="0" i="0" u="none" strike="noStrike" baseline="0" dirty="0">
                <a:latin typeface="+mj-lt"/>
              </a:rPr>
              <a:t>Si richiede un elevato livello di dettaglio nell’individuazione degli indicatori finalizzati al monitoraggio dei livelli obiettivo raggiunti</a:t>
            </a:r>
            <a:endParaRPr lang="it-IT" sz="2400" dirty="0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D0C593BF-DF77-2D8B-2142-85AF65E84E52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algn="just"/>
            <a:endParaRPr lang="it-IT" sz="2400" b="1" dirty="0"/>
          </a:p>
          <a:p>
            <a:r>
              <a:rPr lang="it-IT" sz="2400" b="1" dirty="0"/>
              <a:t>Analisi dei pareri resi dall’Autorità di Regolazione dei Trasporti con riguardo alle procedure da ultimo avviate</a:t>
            </a:r>
          </a:p>
        </p:txBody>
      </p:sp>
      <p:sp>
        <p:nvSpPr>
          <p:cNvPr id="8" name="Segnaposto numero diapositiva 7">
            <a:extLst>
              <a:ext uri="{FF2B5EF4-FFF2-40B4-BE49-F238E27FC236}">
                <a16:creationId xmlns:a16="http://schemas.microsoft.com/office/drawing/2014/main" id="{3CA1A814-A976-DF01-474C-517DDA096E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86850" y="456753"/>
            <a:ext cx="2743200" cy="365125"/>
          </a:xfrm>
        </p:spPr>
        <p:txBody>
          <a:bodyPr/>
          <a:lstStyle/>
          <a:p>
            <a:fld id="{6D22F896-40B5-4ADD-8801-0D06FADFA095}" type="slidenum">
              <a:rPr lang="en-US" sz="1400" b="1" smtClean="0"/>
              <a:t>6</a:t>
            </a:fld>
            <a:endParaRPr lang="en-US" sz="1400" b="1" dirty="0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45F3C880-05CD-3617-3397-554CE66599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818" y="365759"/>
            <a:ext cx="2079127" cy="1491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37890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81591D5-6D37-BB4C-260B-A9FA480807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 algn="ctr"/>
            <a:br>
              <a:rPr lang="it-IT" b="1" cap="none" dirty="0"/>
            </a:br>
            <a:r>
              <a:rPr lang="it-IT" b="1" cap="none" dirty="0"/>
              <a:t>Verifica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73B88C5-85CD-B59A-117F-B9F3288675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t">
            <a:normAutofit lnSpcReduction="10000"/>
          </a:bodyPr>
          <a:lstStyle/>
          <a:p>
            <a:pPr marL="0" indent="0">
              <a:buNone/>
            </a:pPr>
            <a:endParaRPr lang="it-IT" dirty="0"/>
          </a:p>
          <a:p>
            <a:pPr algn="just">
              <a:buFont typeface="Wingdings" panose="05000000000000000000" pitchFamily="2" charset="2"/>
              <a:buChar char="q"/>
            </a:pPr>
            <a:r>
              <a:rPr lang="it-IT" sz="2400" b="1" dirty="0"/>
              <a:t> </a:t>
            </a:r>
            <a:r>
              <a:rPr lang="it-IT" sz="1800" b="1" dirty="0"/>
              <a:t>Aggiudicazione lotti</a:t>
            </a:r>
          </a:p>
          <a:p>
            <a:pPr marL="0" indent="0" algn="just">
              <a:buNone/>
            </a:pPr>
            <a:r>
              <a:rPr lang="it-IT" sz="1800" dirty="0"/>
              <a:t>Sono state espresse considerazioni in merito ai limiti dell’aggiudicazione dei lotti di gara, limiti individuati discrezionalmente dall’Amministrazione;</a:t>
            </a:r>
          </a:p>
          <a:p>
            <a:pPr marL="0" indent="0" algn="just">
              <a:buNone/>
            </a:pPr>
            <a:endParaRPr lang="it-IT" sz="1800" dirty="0"/>
          </a:p>
          <a:p>
            <a:pPr algn="just">
              <a:buFont typeface="Wingdings" panose="05000000000000000000" pitchFamily="2" charset="2"/>
              <a:buChar char="q"/>
            </a:pPr>
            <a:r>
              <a:rPr lang="it-IT" sz="1800" b="1" dirty="0"/>
              <a:t>Trasferimento del personale</a:t>
            </a:r>
          </a:p>
          <a:p>
            <a:pPr marL="0" indent="0" algn="just">
              <a:buNone/>
            </a:pPr>
            <a:r>
              <a:rPr lang="it-IT" sz="1800" dirty="0">
                <a:latin typeface="+mj-lt"/>
              </a:rPr>
              <a:t>Viene richiesto un elevato livello di individuazione del personale </a:t>
            </a:r>
            <a:r>
              <a:rPr lang="it-IT" sz="1800" i="0" u="none" strike="noStrike" baseline="0" dirty="0">
                <a:latin typeface="+mj-lt"/>
              </a:rPr>
              <a:t>dei gestori uscenti da trasferire alle imprese affidatarie</a:t>
            </a:r>
            <a:r>
              <a:rPr lang="it-IT" sz="1800" dirty="0">
                <a:latin typeface="+mj-lt"/>
              </a:rPr>
              <a:t>, soprattutto nei casi (peraltro maggiormente frequenti) in cui la procedura sia articolata in più lotti di affidamento.</a:t>
            </a:r>
            <a:endParaRPr lang="it-IT" sz="1800" i="0" u="none" strike="noStrike" baseline="0" dirty="0">
              <a:latin typeface="+mj-lt"/>
            </a:endParaRPr>
          </a:p>
          <a:p>
            <a:pPr marL="0" indent="0" algn="l">
              <a:buNone/>
            </a:pPr>
            <a:endParaRPr lang="it-IT" sz="1800" dirty="0">
              <a:latin typeface="+mj-lt"/>
            </a:endParaRPr>
          </a:p>
          <a:p>
            <a:pPr algn="l">
              <a:buFont typeface="Wingdings" panose="05000000000000000000" pitchFamily="2" charset="2"/>
              <a:buChar char="q"/>
            </a:pPr>
            <a:r>
              <a:rPr lang="it-IT" sz="1800" b="1" i="0" u="none" strike="noStrike" baseline="0" dirty="0">
                <a:latin typeface="+mj-lt"/>
              </a:rPr>
              <a:t>Requisiti di partecipazione</a:t>
            </a:r>
          </a:p>
          <a:p>
            <a:pPr marL="0" indent="0" algn="just">
              <a:buNone/>
            </a:pPr>
            <a:r>
              <a:rPr lang="it-IT" sz="1800" dirty="0">
                <a:latin typeface="+mj-lt"/>
              </a:rPr>
              <a:t>Vengono esaminati con attenzione i requisiti di partecipazione, soprattutto laddove vi siano esigenze peculiari legate a particolari tipologie di trasporto, quali il trasporto marittimo o il trasporto su impianti a funi</a:t>
            </a:r>
            <a:endParaRPr lang="it-IT" sz="1800" i="0" u="none" strike="noStrike" baseline="0" dirty="0">
              <a:latin typeface="+mj-lt"/>
            </a:endParaRPr>
          </a:p>
          <a:p>
            <a:pPr marL="0" indent="0" algn="l">
              <a:buNone/>
            </a:pPr>
            <a:endParaRPr lang="it-IT" sz="1800" b="1" dirty="0">
              <a:latin typeface="+mj-lt"/>
            </a:endParaRPr>
          </a:p>
          <a:p>
            <a:pPr marL="0" indent="0" algn="just">
              <a:buNone/>
            </a:pPr>
            <a:endParaRPr lang="it-IT" sz="1800" dirty="0"/>
          </a:p>
          <a:p>
            <a:pPr marL="0" indent="0" algn="just">
              <a:buNone/>
            </a:pPr>
            <a:endParaRPr lang="it-IT" sz="1800" b="1" dirty="0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D0C593BF-DF77-2D8B-2142-85AF65E84E52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algn="just"/>
            <a:endParaRPr lang="it-IT" sz="2400" b="1" dirty="0"/>
          </a:p>
          <a:p>
            <a:r>
              <a:rPr lang="it-IT" sz="2400" b="1" dirty="0"/>
              <a:t>Analisi dei pareri resi dall’Autorità di Regolazione dei Trasporti con riguardo alle procedure da ultimo avviate</a:t>
            </a:r>
          </a:p>
        </p:txBody>
      </p:sp>
      <p:sp>
        <p:nvSpPr>
          <p:cNvPr id="8" name="Segnaposto numero diapositiva 7">
            <a:extLst>
              <a:ext uri="{FF2B5EF4-FFF2-40B4-BE49-F238E27FC236}">
                <a16:creationId xmlns:a16="http://schemas.microsoft.com/office/drawing/2014/main" id="{3CA1A814-A976-DF01-474C-517DDA096E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86850" y="456753"/>
            <a:ext cx="2743200" cy="365125"/>
          </a:xfrm>
        </p:spPr>
        <p:txBody>
          <a:bodyPr/>
          <a:lstStyle/>
          <a:p>
            <a:fld id="{6D22F896-40B5-4ADD-8801-0D06FADFA095}" type="slidenum">
              <a:rPr lang="en-US" sz="1400" b="1" smtClean="0"/>
              <a:t>7</a:t>
            </a:fld>
            <a:endParaRPr lang="en-US" sz="1400" b="1" dirty="0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45F3C880-05CD-3617-3397-554CE66599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818" y="365759"/>
            <a:ext cx="2079127" cy="1491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13274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92A7126-4C59-DB86-3C44-55C657F5C2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799" y="414092"/>
            <a:ext cx="7766173" cy="808316"/>
          </a:xfrm>
        </p:spPr>
        <p:txBody>
          <a:bodyPr anchor="ctr">
            <a:normAutofit/>
          </a:bodyPr>
          <a:lstStyle/>
          <a:p>
            <a:pPr algn="ctr"/>
            <a:r>
              <a:rPr lang="it-IT" sz="2800" b="1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Contenuti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9BBAD309-3CD1-E6F6-C80D-A08CB970B4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09286" y="1319514"/>
            <a:ext cx="4077152" cy="5273791"/>
          </a:xfrm>
        </p:spPr>
        <p:txBody>
          <a:bodyPr>
            <a:normAutofit lnSpcReduction="10000"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it-IT" sz="2000" b="1" dirty="0"/>
              <a:t>Contesto normativo e amministrativo di riferimento </a:t>
            </a:r>
            <a:r>
              <a:rPr lang="it-IT" sz="2000" dirty="0"/>
              <a:t>(assetto delle reti, pianificazione e programmazione dei servizi, governance del settore, presupposti, motivazioni e obiettivi della modalità di affidamento scelta)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it-IT" sz="2000" b="1" dirty="0"/>
              <a:t>Contesto operativo di riferimento </a:t>
            </a:r>
            <a:r>
              <a:rPr lang="it-IT" sz="2000" dirty="0"/>
              <a:t>(Gestore Uscente, caratteristiche del vigente </a:t>
            </a:r>
            <a:r>
              <a:rPr lang="it-IT" sz="2000" dirty="0" err="1"/>
              <a:t>CdS</a:t>
            </a:r>
            <a:r>
              <a:rPr lang="it-IT" sz="2000" dirty="0"/>
              <a:t>, risultati raggiunti dalle pregresse gestioni del servizio, scelte future quali eventuali clausole di flessibilità previste nel nuovo </a:t>
            </a:r>
            <a:r>
              <a:rPr lang="it-IT" sz="2000" dirty="0" err="1"/>
              <a:t>CdS</a:t>
            </a:r>
            <a:r>
              <a:rPr lang="it-IT" sz="2000" dirty="0"/>
              <a:t>, in funzione dei risultati effettivamente raggiunti)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it-IT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AutoShape 2">
            <a:extLst>
              <a:ext uri="{FF2B5EF4-FFF2-40B4-BE49-F238E27FC236}">
                <a16:creationId xmlns:a16="http://schemas.microsoft.com/office/drawing/2014/main" id="{DD3C9EE3-1452-FDE3-169E-A05299BB1ED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800100" cy="80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0" name="Segnaposto numero diapositiva 9">
            <a:extLst>
              <a:ext uri="{FF2B5EF4-FFF2-40B4-BE49-F238E27FC236}">
                <a16:creationId xmlns:a16="http://schemas.microsoft.com/office/drawing/2014/main" id="{21D09F98-282A-5F5C-72A8-EFADDE420F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22F896-40B5-4ADD-8801-0D06FADFA095}" type="slidenum">
              <a:rPr kumimoji="0" lang="en-US" sz="1600" b="1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5" name="Segnaposto contenuto 4">
            <a:extLst>
              <a:ext uri="{FF2B5EF4-FFF2-40B4-BE49-F238E27FC236}">
                <a16:creationId xmlns:a16="http://schemas.microsoft.com/office/drawing/2014/main" id="{35984850-2495-9C55-53E9-1D1C8C6023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05116" y="2615878"/>
            <a:ext cx="6510618" cy="3678560"/>
          </a:xfrm>
        </p:spPr>
        <p:txBody>
          <a:bodyPr anchor="t">
            <a:normAutofit/>
          </a:bodyPr>
          <a:lstStyle/>
          <a:p>
            <a:pPr marL="0" indent="0" algn="ctr">
              <a:buNone/>
            </a:pPr>
            <a:r>
              <a:rPr lang="it-IT" sz="3600" b="1" dirty="0"/>
              <a:t>Annesso 8a</a:t>
            </a:r>
          </a:p>
          <a:p>
            <a:pPr marL="0" indent="0" algn="ctr">
              <a:buNone/>
            </a:pPr>
            <a:r>
              <a:rPr lang="it-IT" sz="3600" b="1" dirty="0"/>
              <a:t>Delibera n. 64/2024</a:t>
            </a:r>
          </a:p>
          <a:p>
            <a:pPr marL="0" indent="0">
              <a:buNone/>
            </a:pPr>
            <a:r>
              <a:rPr lang="it-IT" sz="3600" dirty="0"/>
              <a:t>→</a:t>
            </a:r>
            <a:r>
              <a:rPr lang="it-IT" sz="3600" b="1" dirty="0"/>
              <a:t> </a:t>
            </a:r>
            <a:r>
              <a:rPr lang="it-IT" sz="2000" b="1" dirty="0"/>
              <a:t>Problematiche legate a: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it-IT" sz="2000" b="1" dirty="0"/>
              <a:t> </a:t>
            </a:r>
            <a:r>
              <a:rPr lang="it-IT" sz="2000" dirty="0"/>
              <a:t>Acquisizione dati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it-IT" sz="2000" dirty="0"/>
              <a:t>Necessità di effettuare sin dall’inizio scelte relative al contenuto del </a:t>
            </a:r>
            <a:r>
              <a:rPr lang="it-IT" sz="2000" dirty="0" err="1"/>
              <a:t>CdS</a:t>
            </a:r>
            <a:endParaRPr lang="it-IT" sz="2000" dirty="0"/>
          </a:p>
          <a:p>
            <a:pPr>
              <a:buFont typeface="Wingdings" panose="05000000000000000000" pitchFamily="2" charset="2"/>
              <a:buChar char="ü"/>
            </a:pPr>
            <a:endParaRPr lang="it-IT" sz="2000" dirty="0"/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6FD8227C-9F32-E129-A547-2B6D4D93ED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12291" y="563562"/>
            <a:ext cx="2143125" cy="1559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07531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92A7126-4C59-DB86-3C44-55C657F5C2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799" y="414092"/>
            <a:ext cx="7766173" cy="808316"/>
          </a:xfrm>
        </p:spPr>
        <p:txBody>
          <a:bodyPr anchor="ctr">
            <a:normAutofit/>
          </a:bodyPr>
          <a:lstStyle/>
          <a:p>
            <a:pPr algn="ctr"/>
            <a:r>
              <a:rPr lang="it-IT" sz="2800" b="1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Contenuti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9BBAD309-3CD1-E6F6-C80D-A08CB970B4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09286" y="1319514"/>
            <a:ext cx="4077152" cy="5273791"/>
          </a:xfrm>
        </p:spPr>
        <p:txBody>
          <a:bodyPr>
            <a:norm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endParaRPr lang="it-IT" sz="2000" b="1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it-IT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Beni </a:t>
            </a:r>
            <a:r>
              <a:rPr lang="it-IT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(monitoraggio degli investimenti, con particolare riguardo alla d</a:t>
            </a:r>
            <a:r>
              <a:rPr lang="it-IT" sz="2000" dirty="0"/>
              <a:t>escrizione delle modalità di monitoraggio che saranno adottate dall’EA sull’effettiva attuazione degli investimenti programmati e agli obblighi di trasparenza in capo all’affidatario)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it-IT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Elementi fondamentali per l’impostazione della procedura di gara </a:t>
            </a:r>
            <a:r>
              <a:rPr lang="it-IT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(non solo requisiti di partecipazione ma anche criteri di aggiudicazione)</a:t>
            </a:r>
            <a:endParaRPr lang="it-IT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AutoShape 2">
            <a:extLst>
              <a:ext uri="{FF2B5EF4-FFF2-40B4-BE49-F238E27FC236}">
                <a16:creationId xmlns:a16="http://schemas.microsoft.com/office/drawing/2014/main" id="{DD3C9EE3-1452-FDE3-169E-A05299BB1ED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800100" cy="80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0" name="Segnaposto numero diapositiva 9">
            <a:extLst>
              <a:ext uri="{FF2B5EF4-FFF2-40B4-BE49-F238E27FC236}">
                <a16:creationId xmlns:a16="http://schemas.microsoft.com/office/drawing/2014/main" id="{21D09F98-282A-5F5C-72A8-EFADDE420F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22F896-40B5-4ADD-8801-0D06FADFA095}" type="slidenum">
              <a:rPr kumimoji="0" lang="en-US" sz="1600" b="1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5" name="Segnaposto contenuto 4">
            <a:extLst>
              <a:ext uri="{FF2B5EF4-FFF2-40B4-BE49-F238E27FC236}">
                <a16:creationId xmlns:a16="http://schemas.microsoft.com/office/drawing/2014/main" id="{35984850-2495-9C55-53E9-1D1C8C6023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05116" y="2615878"/>
            <a:ext cx="6510618" cy="3678560"/>
          </a:xfrm>
        </p:spPr>
        <p:txBody>
          <a:bodyPr anchor="t">
            <a:normAutofit/>
          </a:bodyPr>
          <a:lstStyle/>
          <a:p>
            <a:pPr marL="0" indent="0" algn="ctr">
              <a:buNone/>
            </a:pPr>
            <a:r>
              <a:rPr lang="it-IT" sz="3600" b="1" dirty="0"/>
              <a:t>Annesso 8a</a:t>
            </a:r>
          </a:p>
          <a:p>
            <a:pPr marL="0" indent="0" algn="ctr">
              <a:buNone/>
            </a:pPr>
            <a:r>
              <a:rPr lang="it-IT" sz="3600" b="1" dirty="0"/>
              <a:t>Delibera n. 64/2024</a:t>
            </a:r>
          </a:p>
          <a:p>
            <a:pPr marL="0" indent="0" algn="just">
              <a:buNone/>
            </a:pPr>
            <a:r>
              <a:rPr lang="it-IT" sz="3600" dirty="0"/>
              <a:t>→</a:t>
            </a:r>
            <a:r>
              <a:rPr lang="it-IT" sz="3600" b="1" dirty="0"/>
              <a:t> </a:t>
            </a:r>
            <a:r>
              <a:rPr lang="it-IT" sz="2000" b="1" dirty="0"/>
              <a:t>Problematiche legate alla necessità di effettuare sin dall’inizio scelte relative al contenuto del </a:t>
            </a:r>
            <a:r>
              <a:rPr lang="it-IT" sz="2000" b="1" dirty="0" err="1"/>
              <a:t>CdS</a:t>
            </a:r>
            <a:r>
              <a:rPr lang="it-IT" sz="2000" b="1" dirty="0"/>
              <a:t> per il monitoraggio degli investimenti e alla procedura di gara per i criteri di aggiudicazione, introducendo sin dall’inizio una forma di vincolo per l’EA ai fini della successiva predisposizione della documentazione di gara</a:t>
            </a:r>
          </a:p>
          <a:p>
            <a:pPr>
              <a:buFont typeface="Wingdings" panose="05000000000000000000" pitchFamily="2" charset="2"/>
              <a:buChar char="ü"/>
            </a:pPr>
            <a:endParaRPr lang="it-IT" sz="2000" dirty="0"/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6FD8227C-9F32-E129-A547-2B6D4D93ED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12291" y="563562"/>
            <a:ext cx="2143125" cy="1559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82952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92A7126-4C59-DB86-3C44-55C657F5C2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799" y="414092"/>
            <a:ext cx="7766173" cy="808316"/>
          </a:xfrm>
        </p:spPr>
        <p:txBody>
          <a:bodyPr anchor="ctr">
            <a:normAutofit/>
          </a:bodyPr>
          <a:lstStyle/>
          <a:p>
            <a:pPr algn="ctr"/>
            <a:r>
              <a:rPr lang="it-IT" sz="2800" b="1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Contenuti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9BBAD309-3CD1-E6F6-C80D-A08CB970B4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09286" y="1319514"/>
            <a:ext cx="4077152" cy="5273791"/>
          </a:xfrm>
        </p:spPr>
        <p:txBody>
          <a:bodyPr>
            <a:normAutofit fontScale="92500" lnSpcReduction="10000"/>
          </a:bodyPr>
          <a:lstStyle/>
          <a:p>
            <a:endParaRPr lang="it-IT" sz="2000" dirty="0"/>
          </a:p>
          <a:p>
            <a:r>
              <a:rPr lang="it-IT" sz="2000" b="1" dirty="0"/>
              <a:t>Allegati specifici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000" dirty="0"/>
              <a:t>Matrice dei rischi (Annesso 4 alla delibera n. 154/2019);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000" dirty="0"/>
              <a:t> Schemi di PEF predisposti dall’EA (Annesso 5 alla delibera n. 154/2019) e non più solo criteri di predisposizione;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000" dirty="0"/>
              <a:t> Obiettivi di efficienza operativa, produttività, redditività, efficacia, qualità e monitoraggio (CMQ e set KPI servizi di TPL su strada e per ferrovia di cui all’Annesso 7 alla delibera n. 154/2019);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000" dirty="0"/>
              <a:t> Piano di Accesso al Dato (PAD).</a:t>
            </a:r>
            <a:endParaRPr lang="it-IT" sz="2000" b="1" dirty="0"/>
          </a:p>
        </p:txBody>
      </p:sp>
      <p:sp>
        <p:nvSpPr>
          <p:cNvPr id="9" name="AutoShape 2">
            <a:extLst>
              <a:ext uri="{FF2B5EF4-FFF2-40B4-BE49-F238E27FC236}">
                <a16:creationId xmlns:a16="http://schemas.microsoft.com/office/drawing/2014/main" id="{DD3C9EE3-1452-FDE3-169E-A05299BB1ED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800100" cy="80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0" name="Segnaposto numero diapositiva 9">
            <a:extLst>
              <a:ext uri="{FF2B5EF4-FFF2-40B4-BE49-F238E27FC236}">
                <a16:creationId xmlns:a16="http://schemas.microsoft.com/office/drawing/2014/main" id="{21D09F98-282A-5F5C-72A8-EFADDE420F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22F896-40B5-4ADD-8801-0D06FADFA095}" type="slidenum">
              <a:rPr kumimoji="0" lang="en-US" sz="1600" b="1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5" name="Segnaposto contenuto 4">
            <a:extLst>
              <a:ext uri="{FF2B5EF4-FFF2-40B4-BE49-F238E27FC236}">
                <a16:creationId xmlns:a16="http://schemas.microsoft.com/office/drawing/2014/main" id="{35984850-2495-9C55-53E9-1D1C8C6023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05116" y="2615878"/>
            <a:ext cx="6510618" cy="3678560"/>
          </a:xfrm>
        </p:spPr>
        <p:txBody>
          <a:bodyPr anchor="t">
            <a:normAutofit/>
          </a:bodyPr>
          <a:lstStyle/>
          <a:p>
            <a:pPr marL="0" indent="0" algn="ctr">
              <a:buNone/>
            </a:pPr>
            <a:r>
              <a:rPr lang="it-IT" sz="3600" b="1" dirty="0"/>
              <a:t>Annesso 8a</a:t>
            </a:r>
          </a:p>
          <a:p>
            <a:pPr marL="0" indent="0" algn="ctr">
              <a:buNone/>
            </a:pPr>
            <a:r>
              <a:rPr lang="it-IT" sz="3600" b="1" dirty="0"/>
              <a:t>Delibera n. 64/2024</a:t>
            </a:r>
          </a:p>
          <a:p>
            <a:pPr marL="0" indent="0">
              <a:buNone/>
            </a:pPr>
            <a:r>
              <a:rPr lang="it-IT" sz="3600" dirty="0"/>
              <a:t>→ </a:t>
            </a:r>
            <a:r>
              <a:rPr lang="it-IT" sz="2000" b="1" dirty="0"/>
              <a:t>Problematiche legate a: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it-IT" sz="2000" b="1" dirty="0"/>
              <a:t> </a:t>
            </a:r>
            <a:r>
              <a:rPr lang="it-IT" sz="2000" dirty="0"/>
              <a:t>Acquisizione dati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it-IT" sz="2000" dirty="0"/>
              <a:t>Necessità di effettuare sin dall’inizio scelte relative al contenuto del </a:t>
            </a:r>
            <a:r>
              <a:rPr lang="it-IT" sz="2000" dirty="0" err="1"/>
              <a:t>CdS</a:t>
            </a:r>
            <a:r>
              <a:rPr lang="it-IT" sz="2000" dirty="0"/>
              <a:t>.</a:t>
            </a:r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6FD8227C-9F32-E129-A547-2B6D4D93ED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12291" y="563562"/>
            <a:ext cx="2143125" cy="1559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67242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92A7126-4C59-DB86-3C44-55C657F5C2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799" y="414092"/>
            <a:ext cx="7766173" cy="808316"/>
          </a:xfrm>
        </p:spPr>
        <p:txBody>
          <a:bodyPr anchor="ctr">
            <a:normAutofit/>
          </a:bodyPr>
          <a:lstStyle/>
          <a:p>
            <a:pPr algn="ctr"/>
            <a:r>
              <a:rPr lang="it-IT" sz="2800" b="1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Contenuti </a:t>
            </a:r>
            <a:r>
              <a:rPr lang="it-IT" sz="2800" b="1" cap="none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RdA</a:t>
            </a:r>
            <a:r>
              <a:rPr lang="it-IT" sz="2800" b="1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it-IT" sz="2800" b="1" i="1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house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9BBAD309-3CD1-E6F6-C80D-A08CB970B4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09286" y="1319514"/>
            <a:ext cx="4077152" cy="5273791"/>
          </a:xfrm>
        </p:spPr>
        <p:txBody>
          <a:bodyPr>
            <a:norm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it-IT" sz="1800" b="1" dirty="0"/>
              <a:t>Descrizione del nuovo assetto, in termini di impresa affidataria selezionata con riferimento a</a:t>
            </a:r>
            <a:r>
              <a:rPr lang="it-IT" sz="1800" dirty="0"/>
              <a:t>:</a:t>
            </a:r>
          </a:p>
          <a:p>
            <a:r>
              <a:rPr lang="it-IT" sz="1800" dirty="0"/>
              <a:t> -   struttura societaria; </a:t>
            </a:r>
          </a:p>
          <a:p>
            <a:pPr marL="342900" indent="-342900">
              <a:buFontTx/>
              <a:buChar char="-"/>
            </a:pPr>
            <a:r>
              <a:rPr lang="it-IT" sz="1800" dirty="0"/>
              <a:t>sussistenza dei requisiti previsti dall’ordinamento europeo e nazionale per l’affidamento a società in house; </a:t>
            </a:r>
          </a:p>
          <a:p>
            <a:pPr marL="342900" indent="-342900">
              <a:buFontTx/>
              <a:buChar char="-"/>
            </a:pPr>
            <a:r>
              <a:rPr lang="it-IT" sz="1800" dirty="0"/>
              <a:t>descrizione e quantificazione dell’attività svolta nei confronti dell’EA, con indicazione dell’eventuale produzione ulteriore di servizi di TPL in affidamento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it-IT" sz="1800" b="1" dirty="0"/>
              <a:t>Motivazione della scelta </a:t>
            </a:r>
            <a:r>
              <a:rPr lang="it-IT" sz="1800" b="1" dirty="0" err="1"/>
              <a:t>dell’</a:t>
            </a:r>
            <a:r>
              <a:rPr lang="it-IT" sz="1800" b="1" i="1" dirty="0" err="1"/>
              <a:t>in</a:t>
            </a:r>
            <a:r>
              <a:rPr lang="it-IT" sz="1800" b="1" i="1" dirty="0"/>
              <a:t> house</a:t>
            </a:r>
          </a:p>
          <a:p>
            <a:endParaRPr lang="it-IT" sz="2000" dirty="0"/>
          </a:p>
        </p:txBody>
      </p:sp>
      <p:sp>
        <p:nvSpPr>
          <p:cNvPr id="9" name="AutoShape 2">
            <a:extLst>
              <a:ext uri="{FF2B5EF4-FFF2-40B4-BE49-F238E27FC236}">
                <a16:creationId xmlns:a16="http://schemas.microsoft.com/office/drawing/2014/main" id="{DD3C9EE3-1452-FDE3-169E-A05299BB1ED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800100" cy="80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0" name="Segnaposto numero diapositiva 9">
            <a:extLst>
              <a:ext uri="{FF2B5EF4-FFF2-40B4-BE49-F238E27FC236}">
                <a16:creationId xmlns:a16="http://schemas.microsoft.com/office/drawing/2014/main" id="{21D09F98-282A-5F5C-72A8-EFADDE420F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22F896-40B5-4ADD-8801-0D06FADFA095}" type="slidenum">
              <a:rPr kumimoji="0" lang="en-US" sz="1600" b="1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5" name="Segnaposto contenuto 4">
            <a:extLst>
              <a:ext uri="{FF2B5EF4-FFF2-40B4-BE49-F238E27FC236}">
                <a16:creationId xmlns:a16="http://schemas.microsoft.com/office/drawing/2014/main" id="{35984850-2495-9C55-53E9-1D1C8C6023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05116" y="2615878"/>
            <a:ext cx="6510618" cy="3678560"/>
          </a:xfrm>
        </p:spPr>
        <p:txBody>
          <a:bodyPr anchor="t">
            <a:normAutofit lnSpcReduction="10000"/>
          </a:bodyPr>
          <a:lstStyle/>
          <a:p>
            <a:pPr marL="0" indent="0" algn="ctr">
              <a:buNone/>
            </a:pPr>
            <a:r>
              <a:rPr lang="it-IT" sz="3600" b="1" dirty="0"/>
              <a:t>Annesso 8b</a:t>
            </a:r>
          </a:p>
          <a:p>
            <a:pPr marL="0" indent="0" algn="ctr">
              <a:buNone/>
            </a:pPr>
            <a:r>
              <a:rPr lang="it-IT" sz="3600" b="1" dirty="0"/>
              <a:t>Delibera n. 64/2024</a:t>
            </a:r>
          </a:p>
          <a:p>
            <a:pPr marL="0" indent="0">
              <a:buNone/>
            </a:pPr>
            <a:r>
              <a:rPr lang="it-IT" sz="3600" dirty="0"/>
              <a:t>→ </a:t>
            </a:r>
            <a:r>
              <a:rPr lang="it-IT" sz="2000" b="1" dirty="0"/>
              <a:t>Problematiche legate a: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it-IT" sz="2000" b="1" dirty="0"/>
              <a:t> </a:t>
            </a:r>
            <a:r>
              <a:rPr lang="it-IT" sz="2000" dirty="0"/>
              <a:t>Coordinamento con la Relazione </a:t>
            </a:r>
            <a:r>
              <a:rPr lang="it-IT" sz="2000" i="1" dirty="0"/>
              <a:t>ex</a:t>
            </a:r>
            <a:r>
              <a:rPr lang="it-IT" sz="2000" dirty="0"/>
              <a:t> art. 17 del D. Lgs. n. 201/2022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it-IT" sz="2000" dirty="0"/>
              <a:t>Incidenza sulla motivazione </a:t>
            </a:r>
            <a:r>
              <a:rPr lang="it-IT" sz="2000" dirty="0" err="1"/>
              <a:t>dell’</a:t>
            </a:r>
            <a:r>
              <a:rPr lang="it-IT" sz="2000" i="1" dirty="0" err="1"/>
              <a:t>in</a:t>
            </a:r>
            <a:r>
              <a:rPr lang="it-IT" sz="2000" i="1" dirty="0"/>
              <a:t> house </a:t>
            </a:r>
            <a:r>
              <a:rPr lang="it-IT" sz="2000" dirty="0"/>
              <a:t>dell’individuazione dei lotti di affidamento, laddove </a:t>
            </a:r>
            <a:r>
              <a:rPr lang="it-IT" sz="2000" dirty="0" err="1"/>
              <a:t>l’</a:t>
            </a:r>
            <a:r>
              <a:rPr lang="it-IT" sz="2000" i="1" dirty="0" err="1"/>
              <a:t>in</a:t>
            </a:r>
            <a:r>
              <a:rPr lang="it-IT" sz="2000" i="1" dirty="0"/>
              <a:t> house </a:t>
            </a:r>
            <a:r>
              <a:rPr lang="it-IT" sz="2000" dirty="0"/>
              <a:t>abbia ad oggetto un singolo lotto tra gli altri.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94A551EA-71FE-430A-F6AB-36F600AE00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3001" y="381000"/>
            <a:ext cx="2036180" cy="2010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40896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92A7126-4C59-DB86-3C44-55C657F5C2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799" y="414092"/>
            <a:ext cx="7766173" cy="808316"/>
          </a:xfrm>
        </p:spPr>
        <p:txBody>
          <a:bodyPr anchor="ctr">
            <a:normAutofit/>
          </a:bodyPr>
          <a:lstStyle/>
          <a:p>
            <a:pPr algn="ctr"/>
            <a:r>
              <a:rPr lang="it-IT" sz="2800" b="1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Contenuti </a:t>
            </a:r>
            <a:r>
              <a:rPr lang="it-IT" sz="2800" b="1" cap="none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RdA</a:t>
            </a:r>
            <a:r>
              <a:rPr lang="it-IT" sz="2800" b="1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it-IT" sz="2800" b="1" i="1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house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9BBAD309-3CD1-E6F6-C80D-A08CB970B4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09286" y="1319514"/>
            <a:ext cx="4077152" cy="5273791"/>
          </a:xfrm>
        </p:spPr>
        <p:txBody>
          <a:bodyPr anchor="ctr">
            <a:norm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endParaRPr lang="it-IT" sz="1800" b="1" dirty="0"/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it-IT" sz="2800" b="1" dirty="0"/>
              <a:t>Beni strumentali</a:t>
            </a:r>
          </a:p>
          <a:p>
            <a:endParaRPr lang="it-IT" sz="2800" b="1" dirty="0"/>
          </a:p>
          <a:p>
            <a:endParaRPr lang="it-IT" sz="2800" b="1" dirty="0"/>
          </a:p>
          <a:p>
            <a:endParaRPr lang="it-IT" sz="2800" b="1" dirty="0"/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it-IT" sz="2800" b="1" dirty="0"/>
              <a:t>Personale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endParaRPr lang="it-IT" sz="1800" b="1" dirty="0"/>
          </a:p>
          <a:p>
            <a:pPr marL="342900" indent="-342900">
              <a:buFont typeface="Wingdings" panose="05000000000000000000" pitchFamily="2" charset="2"/>
              <a:buChar char="q"/>
            </a:pPr>
            <a:endParaRPr lang="it-IT" sz="1800" b="1" dirty="0"/>
          </a:p>
          <a:p>
            <a:endParaRPr lang="it-IT" sz="2000" dirty="0"/>
          </a:p>
        </p:txBody>
      </p:sp>
      <p:sp>
        <p:nvSpPr>
          <p:cNvPr id="9" name="AutoShape 2">
            <a:extLst>
              <a:ext uri="{FF2B5EF4-FFF2-40B4-BE49-F238E27FC236}">
                <a16:creationId xmlns:a16="http://schemas.microsoft.com/office/drawing/2014/main" id="{DD3C9EE3-1452-FDE3-169E-A05299BB1ED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800100" cy="80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0" name="Segnaposto numero diapositiva 9">
            <a:extLst>
              <a:ext uri="{FF2B5EF4-FFF2-40B4-BE49-F238E27FC236}">
                <a16:creationId xmlns:a16="http://schemas.microsoft.com/office/drawing/2014/main" id="{21D09F98-282A-5F5C-72A8-EFADDE420F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22F896-40B5-4ADD-8801-0D06FADFA095}" type="slidenum">
              <a:rPr kumimoji="0" lang="en-US" sz="1600" b="1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5" name="Segnaposto contenuto 4">
            <a:extLst>
              <a:ext uri="{FF2B5EF4-FFF2-40B4-BE49-F238E27FC236}">
                <a16:creationId xmlns:a16="http://schemas.microsoft.com/office/drawing/2014/main" id="{35984850-2495-9C55-53E9-1D1C8C6023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05116" y="2615878"/>
            <a:ext cx="6510618" cy="3678560"/>
          </a:xfrm>
        </p:spPr>
        <p:txBody>
          <a:bodyPr anchor="t">
            <a:normAutofit lnSpcReduction="10000"/>
          </a:bodyPr>
          <a:lstStyle/>
          <a:p>
            <a:pPr marL="0" indent="0" algn="ctr">
              <a:buNone/>
            </a:pPr>
            <a:r>
              <a:rPr lang="it-IT" sz="3600" b="1" dirty="0"/>
              <a:t>Annesso 8b</a:t>
            </a:r>
          </a:p>
          <a:p>
            <a:pPr marL="0" indent="0" algn="ctr">
              <a:buNone/>
            </a:pPr>
            <a:r>
              <a:rPr lang="it-IT" sz="3600" b="1" dirty="0"/>
              <a:t>Delibera n. 64/2024</a:t>
            </a:r>
          </a:p>
          <a:p>
            <a:pPr marL="0" indent="0">
              <a:buNone/>
            </a:pPr>
            <a:r>
              <a:rPr lang="it-IT" sz="3600" dirty="0"/>
              <a:t>→ </a:t>
            </a:r>
            <a:r>
              <a:rPr lang="it-IT" sz="2000" b="1" dirty="0"/>
              <a:t>Problematiche legate a: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it-IT" sz="2000" b="1" dirty="0"/>
              <a:t> </a:t>
            </a:r>
            <a:r>
              <a:rPr lang="it-IT" sz="2000" dirty="0"/>
              <a:t>Declinazione dell’esigenza di individuare gli elementi nel caso in cui l’affidamento avvenga in favore del Gestore Uscente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it-IT" sz="2000" dirty="0"/>
              <a:t>Acquisizione dei dati nel caso in cui l’affidamento avvenga in favore di soggetto diverso dal Gestore Uscente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94A551EA-71FE-430A-F6AB-36F600AE00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3001" y="381000"/>
            <a:ext cx="2036180" cy="2010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24086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D11470A-B94D-8DC4-9F8F-23B856F7632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anchor="ctr">
            <a:normAutofit/>
          </a:bodyPr>
          <a:lstStyle/>
          <a:p>
            <a:pPr algn="ctr"/>
            <a:r>
              <a:rPr lang="it-IT" sz="3600" b="1" i="1" cap="none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Grazie per l’attenzione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816B4430-FD5A-DAED-E089-39A43FD281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9448800" cy="1584326"/>
          </a:xfrm>
        </p:spPr>
        <p:txBody>
          <a:bodyPr/>
          <a:lstStyle/>
          <a:p>
            <a:pPr algn="r"/>
            <a:r>
              <a:rPr lang="it-IT" dirty="0">
                <a:solidFill>
                  <a:schemeClr val="accent2"/>
                </a:solidFill>
              </a:rPr>
              <a:t>AVV. ALBERTO PULLINI</a:t>
            </a:r>
          </a:p>
          <a:p>
            <a:pPr algn="r"/>
            <a:r>
              <a:rPr lang="it-IT" dirty="0">
                <a:hlinkClick r:id="rId2"/>
              </a:rPr>
              <a:t>alberto.pullini@legalebo.com</a:t>
            </a:r>
            <a:endParaRPr lang="it-IT" dirty="0"/>
          </a:p>
          <a:p>
            <a:pPr algn="r"/>
            <a:r>
              <a:rPr lang="it-IT" dirty="0">
                <a:solidFill>
                  <a:schemeClr val="accent2"/>
                </a:solidFill>
              </a:rPr>
              <a:t>339-5960357</a:t>
            </a:r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C79E22DC-05A6-172C-2A2D-9503F7EDE9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10625" y="285751"/>
            <a:ext cx="2743200" cy="590550"/>
          </a:xfrm>
        </p:spPr>
        <p:txBody>
          <a:bodyPr/>
          <a:lstStyle/>
          <a:p>
            <a:fld id="{6D22F896-40B5-4ADD-8801-0D06FADFA095}" type="slidenum">
              <a:rPr lang="en-US" sz="16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</a:t>
            </a:fld>
            <a:endParaRPr lang="en-US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51565308"/>
      </p:ext>
    </p:extLst>
  </p:cSld>
  <p:clrMapOvr>
    <a:masterClrMapping/>
  </p:clrMapOvr>
</p:sld>
</file>

<file path=ppt/theme/theme1.xml><?xml version="1.0" encoding="utf-8"?>
<a:theme xmlns:a="http://schemas.openxmlformats.org/drawingml/2006/main" name="Scia di vapore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TM04033937[[fn=Scia di vapore]]</Template>
  <TotalTime>1377</TotalTime>
  <Words>1198</Words>
  <Application>Microsoft Office PowerPoint</Application>
  <PresentationFormat>Widescreen</PresentationFormat>
  <Paragraphs>139</Paragraphs>
  <Slides>13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13</vt:i4>
      </vt:variant>
    </vt:vector>
  </HeadingPairs>
  <TitlesOfParts>
    <vt:vector size="19" baseType="lpstr">
      <vt:lpstr>Arial</vt:lpstr>
      <vt:lpstr>Calibri</vt:lpstr>
      <vt:lpstr>Century Gothic</vt:lpstr>
      <vt:lpstr>Telegraf</vt:lpstr>
      <vt:lpstr>Wingdings</vt:lpstr>
      <vt:lpstr>Scia di vapore</vt:lpstr>
      <vt:lpstr>PROCEDURE DI GARA- L’IMPATTO DELLA REGOLAZIONE ART Determinazione dei Lotti di Gara e Relazioni di Affidamento </vt:lpstr>
      <vt:lpstr>FINALITà</vt:lpstr>
      <vt:lpstr>FINALITà</vt:lpstr>
      <vt:lpstr>Contenuti</vt:lpstr>
      <vt:lpstr>Verifica</vt:lpstr>
      <vt:lpstr> Verifica</vt:lpstr>
      <vt:lpstr> Verifica</vt:lpstr>
      <vt:lpstr>Contenuti</vt:lpstr>
      <vt:lpstr>Contenuti</vt:lpstr>
      <vt:lpstr>Contenuti</vt:lpstr>
      <vt:lpstr>Contenuti RdA in house</vt:lpstr>
      <vt:lpstr>Contenuti RdA in house</vt:lpstr>
      <vt:lpstr>Grazie per l’attenzione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Il nuovo decreto legislativo di riordino della disciplina sui servizi pubblici locali</dc:title>
  <dc:creator>elena.illicamagrini@legalebo.com</dc:creator>
  <cp:lastModifiedBy>Utente</cp:lastModifiedBy>
  <cp:revision>78</cp:revision>
  <dcterms:created xsi:type="dcterms:W3CDTF">2023-01-23T08:26:37Z</dcterms:created>
  <dcterms:modified xsi:type="dcterms:W3CDTF">2024-06-03T12:46:27Z</dcterms:modified>
</cp:coreProperties>
</file>